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90" d="100"/>
          <a:sy n="90" d="100"/>
        </p:scale>
        <p:origin x="1196" y="-2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106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4248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07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4805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3506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9658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833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2270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478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206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084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2929E-9BC4-4BD6-96A5-79484D391B93}" type="datetimeFigureOut">
              <a:rPr lang="de-DE" smtClean="0"/>
              <a:t>10.06.2023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02E4-E5D1-4261-9263-8281143FD3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986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mathetoolbar.de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mathetoolbar.de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.png"/><Relationship Id="rId7" Type="http://schemas.openxmlformats.org/officeDocument/2006/relationships/hyperlink" Target="https://mathetoolbar.de/" TargetMode="External"/><Relationship Id="rId2" Type="http://schemas.openxmlformats.org/officeDocument/2006/relationships/hyperlink" Target="https://mathetoolbar.de/regeln/satz-des-pythagoras-beweis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r-project.org/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s://mathetoolbar.de/uebungen/satz-des-pythagoras-animation.html" TargetMode="Externa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007F0D9-A52C-C37E-E409-1A284A261411}"/>
              </a:ext>
            </a:extLst>
          </p:cNvPr>
          <p:cNvSpPr txBox="1"/>
          <p:nvPr/>
        </p:nvSpPr>
        <p:spPr>
          <a:xfrm>
            <a:off x="248093" y="204154"/>
            <a:ext cx="3908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4343"/>
                </a:solidFill>
                <a:latin typeface="Raleway" pitchFamily="2" charset="0"/>
              </a:rPr>
              <a:t>Entdecke den Satz des Pythagoras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5B8081E-0666-EB00-5DF6-86A3F22A1CFA}"/>
              </a:ext>
            </a:extLst>
          </p:cNvPr>
          <p:cNvSpPr txBox="1"/>
          <p:nvPr/>
        </p:nvSpPr>
        <p:spPr>
          <a:xfrm>
            <a:off x="248093" y="694718"/>
            <a:ext cx="3189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Bei einem rechtwinkligen Dreieck nennt man die kürzeren Seiten Katheten und die lange Seite Hypotenuse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DE8A71D-3F9F-C1F6-399A-B7D6E3A713E7}"/>
              </a:ext>
            </a:extLst>
          </p:cNvPr>
          <p:cNvSpPr txBox="1"/>
          <p:nvPr/>
        </p:nvSpPr>
        <p:spPr>
          <a:xfrm>
            <a:off x="280520" y="1519031"/>
            <a:ext cx="24497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srgbClr val="FF4343"/>
                </a:solidFill>
                <a:latin typeface="Raleway" pitchFamily="2" charset="0"/>
              </a:rPr>
              <a:t>Zwei gleichgroße Quadrate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2B79EE5-E029-8D3C-80FC-872FEFB983B5}"/>
              </a:ext>
            </a:extLst>
          </p:cNvPr>
          <p:cNvSpPr txBox="1"/>
          <p:nvPr/>
        </p:nvSpPr>
        <p:spPr>
          <a:xfrm>
            <a:off x="280520" y="1910619"/>
            <a:ext cx="6192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Schneide die Figuren auf deinem Extrablatt aus und arrangiere sie zu zwei gleichgroßen Quadraten wie folgt: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028C8F5-E1D9-BE3D-00B4-18521AE69992}"/>
              </a:ext>
            </a:extLst>
          </p:cNvPr>
          <p:cNvSpPr txBox="1"/>
          <p:nvPr/>
        </p:nvSpPr>
        <p:spPr>
          <a:xfrm>
            <a:off x="318687" y="4722167"/>
            <a:ext cx="5793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Die beiden Quadrate sind deckungsgleich. Sie haben also </a:t>
            </a:r>
            <a:r>
              <a:rPr lang="de-DE" sz="1200" b="1" dirty="0">
                <a:latin typeface="Raleway" pitchFamily="2" charset="0"/>
              </a:rPr>
              <a:t>den gleichen Flächeninhalt</a:t>
            </a:r>
            <a:r>
              <a:rPr lang="de-DE" sz="1200" dirty="0">
                <a:latin typeface="Raleway" pitchFamily="2" charset="0"/>
              </a:rPr>
              <a:t>. Summiere jeweils die Teilflächeninhalte für beide Quadrate. Du erhältst eine Gleichung: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8323DB7-CA1C-ABB6-9DBC-6B4B311CBB5D}"/>
              </a:ext>
            </a:extLst>
          </p:cNvPr>
          <p:cNvSpPr txBox="1"/>
          <p:nvPr/>
        </p:nvSpPr>
        <p:spPr>
          <a:xfrm>
            <a:off x="1220955" y="3314397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Quadrat 1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C82E29F-B7D9-6CC2-2BBA-BD2F49B46069}"/>
              </a:ext>
            </a:extLst>
          </p:cNvPr>
          <p:cNvSpPr txBox="1"/>
          <p:nvPr/>
        </p:nvSpPr>
        <p:spPr>
          <a:xfrm>
            <a:off x="3831303" y="3318220"/>
            <a:ext cx="9973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Quadrat 2</a:t>
            </a:r>
          </a:p>
        </p:txBody>
      </p:sp>
      <p:sp>
        <p:nvSpPr>
          <p:cNvPr id="16" name="Geschweifte Klammer rechts 15">
            <a:extLst>
              <a:ext uri="{FF2B5EF4-FFF2-40B4-BE49-F238E27FC236}">
                <a16:creationId xmlns:a16="http://schemas.microsoft.com/office/drawing/2014/main" id="{F444114F-C7C0-6177-5632-F33E5B734BA2}"/>
              </a:ext>
            </a:extLst>
          </p:cNvPr>
          <p:cNvSpPr/>
          <p:nvPr/>
        </p:nvSpPr>
        <p:spPr>
          <a:xfrm rot="5400000">
            <a:off x="1371074" y="4675887"/>
            <a:ext cx="306768" cy="2411543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Geschweifte Klammer rechts 16">
            <a:extLst>
              <a:ext uri="{FF2B5EF4-FFF2-40B4-BE49-F238E27FC236}">
                <a16:creationId xmlns:a16="http://schemas.microsoft.com/office/drawing/2014/main" id="{44F549FC-C175-8C45-6EF7-AE0A51E19E76}"/>
              </a:ext>
            </a:extLst>
          </p:cNvPr>
          <p:cNvSpPr/>
          <p:nvPr/>
        </p:nvSpPr>
        <p:spPr>
          <a:xfrm rot="5400000">
            <a:off x="4171259" y="4671272"/>
            <a:ext cx="306768" cy="2411543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D8C1106-77A8-5144-13C4-B269806B9114}"/>
              </a:ext>
            </a:extLst>
          </p:cNvPr>
          <p:cNvSpPr txBox="1"/>
          <p:nvPr/>
        </p:nvSpPr>
        <p:spPr>
          <a:xfrm>
            <a:off x="2818789" y="536849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=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82C079F-F550-48C1-9DF1-E244A3FFB6E8}"/>
              </a:ext>
            </a:extLst>
          </p:cNvPr>
          <p:cNvSpPr txBox="1"/>
          <p:nvPr/>
        </p:nvSpPr>
        <p:spPr>
          <a:xfrm>
            <a:off x="258473" y="6092991"/>
            <a:ext cx="2560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Flächeninhalt vom Quadrat 1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CC704D7-D339-2753-4249-BA3D89E50A41}"/>
              </a:ext>
            </a:extLst>
          </p:cNvPr>
          <p:cNvSpPr txBox="1"/>
          <p:nvPr/>
        </p:nvSpPr>
        <p:spPr>
          <a:xfrm>
            <a:off x="3261416" y="6098820"/>
            <a:ext cx="2560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Flächeninhalt vom Quadrat 2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666F29B-9AE4-CD6E-0792-D894B6BBCD95}"/>
              </a:ext>
            </a:extLst>
          </p:cNvPr>
          <p:cNvSpPr txBox="1"/>
          <p:nvPr/>
        </p:nvSpPr>
        <p:spPr>
          <a:xfrm>
            <a:off x="421732" y="6662561"/>
            <a:ext cx="5793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Vereinfache die Gleichung. Ziehe von beiden Seiten -2ab ab. Schreibe das Ergebnis in den Rahmen unten: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7BFD39D-B85E-DEE5-93B5-3078AE8CF0F8}"/>
              </a:ext>
            </a:extLst>
          </p:cNvPr>
          <p:cNvSpPr txBox="1"/>
          <p:nvPr/>
        </p:nvSpPr>
        <p:spPr>
          <a:xfrm>
            <a:off x="280520" y="7346705"/>
            <a:ext cx="579377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FF4343"/>
                </a:solidFill>
                <a:latin typeface="Raleway" pitchFamily="2" charset="0"/>
              </a:rPr>
              <a:t>Satz des Pythagoras:</a:t>
            </a:r>
          </a:p>
          <a:p>
            <a:endParaRPr lang="de-DE" sz="1400" dirty="0">
              <a:solidFill>
                <a:srgbClr val="FF0000"/>
              </a:solidFill>
              <a:latin typeface="Raleway" pitchFamily="2" charset="0"/>
            </a:endParaRPr>
          </a:p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Für ein rechtwinkliges Dreieck mit den Katheten a und b  und </a:t>
            </a:r>
            <a:r>
              <a:rPr lang="de-DE" sz="120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der Hypotenuse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  <a:latin typeface="Raleway" pitchFamily="2" charset="0"/>
              </a:rPr>
              <a:t>c gilt: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272EA390-9289-E3DF-E2E1-E950B8643490}"/>
              </a:ext>
            </a:extLst>
          </p:cNvPr>
          <p:cNvSpPr/>
          <p:nvPr/>
        </p:nvSpPr>
        <p:spPr>
          <a:xfrm>
            <a:off x="1365608" y="8232169"/>
            <a:ext cx="3506526" cy="665606"/>
          </a:xfrm>
          <a:prstGeom prst="rect">
            <a:avLst/>
          </a:prstGeom>
          <a:ln w="19050">
            <a:solidFill>
              <a:srgbClr val="FF434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D182B72-44E5-D87E-0AE3-0F3B1A2C844E}"/>
              </a:ext>
            </a:extLst>
          </p:cNvPr>
          <p:cNvGrpSpPr/>
          <p:nvPr/>
        </p:nvGrpSpPr>
        <p:grpSpPr>
          <a:xfrm>
            <a:off x="25401" y="9347200"/>
            <a:ext cx="6858000" cy="520861"/>
            <a:chOff x="25401" y="9347200"/>
            <a:chExt cx="6858000" cy="520861"/>
          </a:xfrm>
        </p:grpSpPr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C348B75D-5074-6826-E6B5-AAA071240D1F}"/>
                </a:ext>
              </a:extLst>
            </p:cNvPr>
            <p:cNvCxnSpPr/>
            <p:nvPr/>
          </p:nvCxnSpPr>
          <p:spPr>
            <a:xfrm>
              <a:off x="25401" y="9347200"/>
              <a:ext cx="6858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EF5916FD-340C-8A81-8436-ED397BD7FEC9}"/>
                </a:ext>
              </a:extLst>
            </p:cNvPr>
            <p:cNvSpPr txBox="1"/>
            <p:nvPr/>
          </p:nvSpPr>
          <p:spPr>
            <a:xfrm>
              <a:off x="844495" y="9386418"/>
              <a:ext cx="5384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© </a:t>
              </a:r>
              <a:r>
                <a:rPr lang="de-DE" sz="1200" dirty="0">
                  <a:solidFill>
                    <a:srgbClr val="7030A0"/>
                  </a:solidFill>
                  <a:latin typeface="Raleway" pitchFamily="2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mathetoolbar.de</a:t>
              </a:r>
              <a:r>
                <a:rPr lang="de-DE" sz="1200" dirty="0">
                  <a:latin typeface="Raleway" pitchFamily="2" charset="0"/>
                </a:rPr>
                <a:t>  </a:t>
              </a:r>
            </a:p>
            <a:p>
              <a:r>
                <a:rPr lang="de-DE" sz="1200" dirty="0">
                  <a:latin typeface="Raleway" pitchFamily="2" charset="0"/>
                </a:rPr>
                <a:t>Mathetoolbar: Mathe online üben und mit interaktiven Tools präsentieren </a:t>
              </a:r>
            </a:p>
          </p:txBody>
        </p:sp>
        <p:pic>
          <p:nvPicPr>
            <p:cNvPr id="2050" name="Picture 2" descr="QR Code">
              <a:extLst>
                <a:ext uri="{FF2B5EF4-FFF2-40B4-BE49-F238E27FC236}">
                  <a16:creationId xmlns:a16="http://schemas.microsoft.com/office/drawing/2014/main" id="{B36AA363-C558-6A23-7A20-4204FFC788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9455" y="9452868"/>
              <a:ext cx="360000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8DD50B45-0F70-75BA-F9AC-2654D67BB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86" y="9410861"/>
              <a:ext cx="457200" cy="457200"/>
            </a:xfrm>
            <a:prstGeom prst="rect">
              <a:avLst/>
            </a:prstGeom>
          </p:spPr>
        </p:pic>
      </p:grpSp>
      <p:pic>
        <p:nvPicPr>
          <p:cNvPr id="37" name="Grafik 36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2438BD1A-E6F2-1BBA-DC58-BA6C2ADBF4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4" y="2540055"/>
            <a:ext cx="5508000" cy="1872720"/>
          </a:xfrm>
          <a:prstGeom prst="rect">
            <a:avLst/>
          </a:prstGeom>
        </p:spPr>
      </p:pic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6DF606F8-743C-920C-F165-A29F1418A867}"/>
              </a:ext>
            </a:extLst>
          </p:cNvPr>
          <p:cNvCxnSpPr>
            <a:cxnSpLocks/>
          </p:cNvCxnSpPr>
          <p:nvPr/>
        </p:nvCxnSpPr>
        <p:spPr>
          <a:xfrm>
            <a:off x="1016000" y="4311650"/>
            <a:ext cx="169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fik 2" descr="Ein Bild, das Screenshot, Reihe, Grafiken, Design enthält.&#10;&#10;Automatisch generierte Beschreibung">
            <a:extLst>
              <a:ext uri="{FF2B5EF4-FFF2-40B4-BE49-F238E27FC236}">
                <a16:creationId xmlns:a16="http://schemas.microsoft.com/office/drawing/2014/main" id="{3CCE7895-3CB1-327A-E83A-3F7917F6E3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405" y="392438"/>
            <a:ext cx="3574192" cy="144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7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feld 81">
            <a:extLst>
              <a:ext uri="{FF2B5EF4-FFF2-40B4-BE49-F238E27FC236}">
                <a16:creationId xmlns:a16="http://schemas.microsoft.com/office/drawing/2014/main" id="{20B94DE9-BA85-4170-6AD9-C3F38176813D}"/>
              </a:ext>
            </a:extLst>
          </p:cNvPr>
          <p:cNvSpPr txBox="1"/>
          <p:nvPr/>
        </p:nvSpPr>
        <p:spPr>
          <a:xfrm>
            <a:off x="626735" y="203333"/>
            <a:ext cx="1418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 Schneide aus.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C224262E-1ADD-3E91-F684-F2349A202795}"/>
              </a:ext>
            </a:extLst>
          </p:cNvPr>
          <p:cNvSpPr txBox="1"/>
          <p:nvPr/>
        </p:nvSpPr>
        <p:spPr>
          <a:xfrm>
            <a:off x="626735" y="3336798"/>
            <a:ext cx="1418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 Schneide aus.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B036E404-8F15-9566-7DC7-0251B5180043}"/>
              </a:ext>
            </a:extLst>
          </p:cNvPr>
          <p:cNvSpPr txBox="1"/>
          <p:nvPr/>
        </p:nvSpPr>
        <p:spPr>
          <a:xfrm>
            <a:off x="631031" y="6470613"/>
            <a:ext cx="1418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 Schneide aus.</a:t>
            </a:r>
          </a:p>
        </p:txBody>
      </p: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FE978338-B169-D420-9E5D-DAA344B816A9}"/>
              </a:ext>
            </a:extLst>
          </p:cNvPr>
          <p:cNvGrpSpPr/>
          <p:nvPr/>
        </p:nvGrpSpPr>
        <p:grpSpPr>
          <a:xfrm>
            <a:off x="25401" y="9347200"/>
            <a:ext cx="6858000" cy="520861"/>
            <a:chOff x="25401" y="9347200"/>
            <a:chExt cx="6858000" cy="520861"/>
          </a:xfrm>
        </p:grpSpPr>
        <p:cxnSp>
          <p:nvCxnSpPr>
            <p:cNvPr id="86" name="Gerader Verbinder 85">
              <a:extLst>
                <a:ext uri="{FF2B5EF4-FFF2-40B4-BE49-F238E27FC236}">
                  <a16:creationId xmlns:a16="http://schemas.microsoft.com/office/drawing/2014/main" id="{A8430AE7-2F3C-385A-B792-E9A996536EA4}"/>
                </a:ext>
              </a:extLst>
            </p:cNvPr>
            <p:cNvCxnSpPr/>
            <p:nvPr/>
          </p:nvCxnSpPr>
          <p:spPr>
            <a:xfrm>
              <a:off x="25401" y="9347200"/>
              <a:ext cx="6858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7" name="Textfeld 86">
              <a:extLst>
                <a:ext uri="{FF2B5EF4-FFF2-40B4-BE49-F238E27FC236}">
                  <a16:creationId xmlns:a16="http://schemas.microsoft.com/office/drawing/2014/main" id="{2674DAB9-20B9-8621-D038-E1EBE73F87FE}"/>
                </a:ext>
              </a:extLst>
            </p:cNvPr>
            <p:cNvSpPr txBox="1"/>
            <p:nvPr/>
          </p:nvSpPr>
          <p:spPr>
            <a:xfrm>
              <a:off x="844495" y="9386418"/>
              <a:ext cx="5384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© </a:t>
              </a:r>
              <a:r>
                <a:rPr lang="de-DE" sz="1200" dirty="0">
                  <a:solidFill>
                    <a:srgbClr val="7030A0"/>
                  </a:solidFill>
                  <a:latin typeface="Raleway" pitchFamily="2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mathetoolbar.de</a:t>
              </a:r>
              <a:r>
                <a:rPr lang="de-DE" sz="1200" dirty="0">
                  <a:latin typeface="Raleway" pitchFamily="2" charset="0"/>
                </a:rPr>
                <a:t>  </a:t>
              </a:r>
            </a:p>
            <a:p>
              <a:r>
                <a:rPr lang="de-DE" sz="1200" dirty="0">
                  <a:latin typeface="Raleway" pitchFamily="2" charset="0"/>
                </a:rPr>
                <a:t>Mathetoolbar: Mathe online üben und mit interaktiven Tools präsentieren </a:t>
              </a:r>
            </a:p>
          </p:txBody>
        </p:sp>
        <p:pic>
          <p:nvPicPr>
            <p:cNvPr id="88" name="Picture 2" descr="QR Code">
              <a:extLst>
                <a:ext uri="{FF2B5EF4-FFF2-40B4-BE49-F238E27FC236}">
                  <a16:creationId xmlns:a16="http://schemas.microsoft.com/office/drawing/2014/main" id="{D993C4E6-1E9C-F037-699F-FA6335E926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9455" y="9452868"/>
              <a:ext cx="360000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Grafik 88">
              <a:extLst>
                <a:ext uri="{FF2B5EF4-FFF2-40B4-BE49-F238E27FC236}">
                  <a16:creationId xmlns:a16="http://schemas.microsoft.com/office/drawing/2014/main" id="{7C6B3C35-9138-9C32-D7AA-7B08B39FB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86" y="9410861"/>
              <a:ext cx="457200" cy="457200"/>
            </a:xfrm>
            <a:prstGeom prst="rect">
              <a:avLst/>
            </a:prstGeom>
          </p:spPr>
        </p:pic>
      </p:grpSp>
      <p:grpSp>
        <p:nvGrpSpPr>
          <p:cNvPr id="128" name="Gruppieren 127">
            <a:extLst>
              <a:ext uri="{FF2B5EF4-FFF2-40B4-BE49-F238E27FC236}">
                <a16:creationId xmlns:a16="http://schemas.microsoft.com/office/drawing/2014/main" id="{4406CFC5-D86C-24B0-B544-F162389298DB}"/>
              </a:ext>
            </a:extLst>
          </p:cNvPr>
          <p:cNvGrpSpPr/>
          <p:nvPr/>
        </p:nvGrpSpPr>
        <p:grpSpPr>
          <a:xfrm>
            <a:off x="452526" y="375674"/>
            <a:ext cx="5400000" cy="2699999"/>
            <a:chOff x="881265" y="474991"/>
            <a:chExt cx="5400000" cy="2699999"/>
          </a:xfrm>
        </p:grpSpPr>
        <p:pic>
          <p:nvPicPr>
            <p:cNvPr id="98" name="Grafik 97" descr="Ein Bild, das Schwarz, Dunkelheit enthält.&#10;&#10;Automatisch generierte Beschreibung">
              <a:extLst>
                <a:ext uri="{FF2B5EF4-FFF2-40B4-BE49-F238E27FC236}">
                  <a16:creationId xmlns:a16="http://schemas.microsoft.com/office/drawing/2014/main" id="{E259E7B5-D9D1-A429-5678-115A6558B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265" y="474991"/>
              <a:ext cx="5400000" cy="2699999"/>
            </a:xfrm>
            <a:prstGeom prst="rect">
              <a:avLst/>
            </a:prstGeom>
          </p:spPr>
        </p:pic>
        <p:cxnSp>
          <p:nvCxnSpPr>
            <p:cNvPr id="100" name="Gerader Verbinder 99">
              <a:extLst>
                <a:ext uri="{FF2B5EF4-FFF2-40B4-BE49-F238E27FC236}">
                  <a16:creationId xmlns:a16="http://schemas.microsoft.com/office/drawing/2014/main" id="{B071F5B5-C765-333A-9BA3-B679C2E712A8}"/>
                </a:ext>
              </a:extLst>
            </p:cNvPr>
            <p:cNvCxnSpPr>
              <a:cxnSpLocks/>
            </p:cNvCxnSpPr>
            <p:nvPr/>
          </p:nvCxnSpPr>
          <p:spPr>
            <a:xfrm>
              <a:off x="2405380" y="1971376"/>
              <a:ext cx="5150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feld 103">
              <a:extLst>
                <a:ext uri="{FF2B5EF4-FFF2-40B4-BE49-F238E27FC236}">
                  <a16:creationId xmlns:a16="http://schemas.microsoft.com/office/drawing/2014/main" id="{42774721-3820-A40F-0074-D0A98B00592F}"/>
                </a:ext>
              </a:extLst>
            </p:cNvPr>
            <p:cNvSpPr txBox="1"/>
            <p:nvPr/>
          </p:nvSpPr>
          <p:spPr>
            <a:xfrm>
              <a:off x="1473491" y="1725855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05" name="Textfeld 104">
              <a:extLst>
                <a:ext uri="{FF2B5EF4-FFF2-40B4-BE49-F238E27FC236}">
                  <a16:creationId xmlns:a16="http://schemas.microsoft.com/office/drawing/2014/main" id="{B64139C5-5BDA-470D-0351-12E2B694D9B8}"/>
                </a:ext>
              </a:extLst>
            </p:cNvPr>
            <p:cNvSpPr txBox="1"/>
            <p:nvPr/>
          </p:nvSpPr>
          <p:spPr>
            <a:xfrm>
              <a:off x="1056505" y="1263268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06" name="Textfeld 105">
              <a:extLst>
                <a:ext uri="{FF2B5EF4-FFF2-40B4-BE49-F238E27FC236}">
                  <a16:creationId xmlns:a16="http://schemas.microsoft.com/office/drawing/2014/main" id="{30ADF1F2-BD20-E56F-205A-112D71A0826F}"/>
                </a:ext>
              </a:extLst>
            </p:cNvPr>
            <p:cNvSpPr txBox="1"/>
            <p:nvPr/>
          </p:nvSpPr>
          <p:spPr>
            <a:xfrm>
              <a:off x="2513446" y="1732942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07" name="Textfeld 106">
              <a:extLst>
                <a:ext uri="{FF2B5EF4-FFF2-40B4-BE49-F238E27FC236}">
                  <a16:creationId xmlns:a16="http://schemas.microsoft.com/office/drawing/2014/main" id="{4C62E4CB-1276-F258-71CD-98279FDEDB5B}"/>
                </a:ext>
              </a:extLst>
            </p:cNvPr>
            <p:cNvSpPr txBox="1"/>
            <p:nvPr/>
          </p:nvSpPr>
          <p:spPr>
            <a:xfrm>
              <a:off x="2340871" y="158735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08" name="Textfeld 107">
              <a:extLst>
                <a:ext uri="{FF2B5EF4-FFF2-40B4-BE49-F238E27FC236}">
                  <a16:creationId xmlns:a16="http://schemas.microsoft.com/office/drawing/2014/main" id="{E6A204D1-0756-16A3-63F4-46E6507544DE}"/>
                </a:ext>
              </a:extLst>
            </p:cNvPr>
            <p:cNvSpPr txBox="1"/>
            <p:nvPr/>
          </p:nvSpPr>
          <p:spPr>
            <a:xfrm>
              <a:off x="3060112" y="1158138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c</a:t>
              </a:r>
            </a:p>
          </p:txBody>
        </p:sp>
        <p:sp>
          <p:nvSpPr>
            <p:cNvPr id="109" name="Textfeld 108">
              <a:extLst>
                <a:ext uri="{FF2B5EF4-FFF2-40B4-BE49-F238E27FC236}">
                  <a16:creationId xmlns:a16="http://schemas.microsoft.com/office/drawing/2014/main" id="{F743EF99-6850-9A53-6ACC-4E57821FE341}"/>
                </a:ext>
              </a:extLst>
            </p:cNvPr>
            <p:cNvSpPr txBox="1"/>
            <p:nvPr/>
          </p:nvSpPr>
          <p:spPr>
            <a:xfrm>
              <a:off x="3581736" y="1725853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c</a:t>
              </a:r>
            </a:p>
          </p:txBody>
        </p:sp>
        <p:sp>
          <p:nvSpPr>
            <p:cNvPr id="111" name="Textfeld 110">
              <a:extLst>
                <a:ext uri="{FF2B5EF4-FFF2-40B4-BE49-F238E27FC236}">
                  <a16:creationId xmlns:a16="http://schemas.microsoft.com/office/drawing/2014/main" id="{777CCCE5-799A-F87A-6444-2C2BD6AFA05C}"/>
                </a:ext>
              </a:extLst>
            </p:cNvPr>
            <p:cNvSpPr txBox="1"/>
            <p:nvPr/>
          </p:nvSpPr>
          <p:spPr>
            <a:xfrm>
              <a:off x="4998697" y="1254185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12" name="Textfeld 111">
              <a:extLst>
                <a:ext uri="{FF2B5EF4-FFF2-40B4-BE49-F238E27FC236}">
                  <a16:creationId xmlns:a16="http://schemas.microsoft.com/office/drawing/2014/main" id="{1D9956AB-A10A-E1ED-5936-055C982B824F}"/>
                </a:ext>
              </a:extLst>
            </p:cNvPr>
            <p:cNvSpPr txBox="1"/>
            <p:nvPr/>
          </p:nvSpPr>
          <p:spPr>
            <a:xfrm>
              <a:off x="4519718" y="142187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13" name="Textfeld 112">
              <a:extLst>
                <a:ext uri="{FF2B5EF4-FFF2-40B4-BE49-F238E27FC236}">
                  <a16:creationId xmlns:a16="http://schemas.microsoft.com/office/drawing/2014/main" id="{017BCD86-E334-0E9A-A991-A9FA5DC9596D}"/>
                </a:ext>
              </a:extLst>
            </p:cNvPr>
            <p:cNvSpPr txBox="1"/>
            <p:nvPr/>
          </p:nvSpPr>
          <p:spPr>
            <a:xfrm>
              <a:off x="5532388" y="1588771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53078C18-194D-937E-C570-AC61CDDBF002}"/>
                </a:ext>
              </a:extLst>
            </p:cNvPr>
            <p:cNvSpPr txBox="1"/>
            <p:nvPr/>
          </p:nvSpPr>
          <p:spPr>
            <a:xfrm>
              <a:off x="5185027" y="174905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16" name="Textfeld 115">
              <a:extLst>
                <a:ext uri="{FF2B5EF4-FFF2-40B4-BE49-F238E27FC236}">
                  <a16:creationId xmlns:a16="http://schemas.microsoft.com/office/drawing/2014/main" id="{159BE988-6889-55F4-316B-06EF33661727}"/>
                </a:ext>
              </a:extLst>
            </p:cNvPr>
            <p:cNvSpPr txBox="1"/>
            <p:nvPr/>
          </p:nvSpPr>
          <p:spPr>
            <a:xfrm>
              <a:off x="1379405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17" name="Textfeld 116">
              <a:extLst>
                <a:ext uri="{FF2B5EF4-FFF2-40B4-BE49-F238E27FC236}">
                  <a16:creationId xmlns:a16="http://schemas.microsoft.com/office/drawing/2014/main" id="{63DB4F6B-9772-067B-FDFA-43C839BDD7B4}"/>
                </a:ext>
              </a:extLst>
            </p:cNvPr>
            <p:cNvSpPr txBox="1"/>
            <p:nvPr/>
          </p:nvSpPr>
          <p:spPr>
            <a:xfrm>
              <a:off x="2804013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18" name="Textfeld 117">
              <a:extLst>
                <a:ext uri="{FF2B5EF4-FFF2-40B4-BE49-F238E27FC236}">
                  <a16:creationId xmlns:a16="http://schemas.microsoft.com/office/drawing/2014/main" id="{A0B585F8-7465-29A1-D80F-684BC028A562}"/>
                </a:ext>
              </a:extLst>
            </p:cNvPr>
            <p:cNvSpPr txBox="1"/>
            <p:nvPr/>
          </p:nvSpPr>
          <p:spPr>
            <a:xfrm>
              <a:off x="4228621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19" name="Textfeld 118">
              <a:extLst>
                <a:ext uri="{FF2B5EF4-FFF2-40B4-BE49-F238E27FC236}">
                  <a16:creationId xmlns:a16="http://schemas.microsoft.com/office/drawing/2014/main" id="{37C58D1B-11A0-A788-6942-114C937EA243}"/>
                </a:ext>
              </a:extLst>
            </p:cNvPr>
            <p:cNvSpPr txBox="1"/>
            <p:nvPr/>
          </p:nvSpPr>
          <p:spPr>
            <a:xfrm>
              <a:off x="1029008" y="2379346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20" name="Textfeld 119">
              <a:extLst>
                <a:ext uri="{FF2B5EF4-FFF2-40B4-BE49-F238E27FC236}">
                  <a16:creationId xmlns:a16="http://schemas.microsoft.com/office/drawing/2014/main" id="{AFA244D1-B072-7985-63C3-3A245FE66AFA}"/>
                </a:ext>
              </a:extLst>
            </p:cNvPr>
            <p:cNvSpPr txBox="1"/>
            <p:nvPr/>
          </p:nvSpPr>
          <p:spPr>
            <a:xfrm>
              <a:off x="2389049" y="240722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21" name="Textfeld 120">
              <a:extLst>
                <a:ext uri="{FF2B5EF4-FFF2-40B4-BE49-F238E27FC236}">
                  <a16:creationId xmlns:a16="http://schemas.microsoft.com/office/drawing/2014/main" id="{E1CB4070-992E-64FC-0729-AE80FADF8D7F}"/>
                </a:ext>
              </a:extLst>
            </p:cNvPr>
            <p:cNvSpPr txBox="1"/>
            <p:nvPr/>
          </p:nvSpPr>
          <p:spPr>
            <a:xfrm>
              <a:off x="3716549" y="240722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22" name="Textfeld 121">
              <a:extLst>
                <a:ext uri="{FF2B5EF4-FFF2-40B4-BE49-F238E27FC236}">
                  <a16:creationId xmlns:a16="http://schemas.microsoft.com/office/drawing/2014/main" id="{91F0C1B6-1AAB-00BF-50B1-53FD1EA58590}"/>
                </a:ext>
              </a:extLst>
            </p:cNvPr>
            <p:cNvSpPr txBox="1"/>
            <p:nvPr/>
          </p:nvSpPr>
          <p:spPr>
            <a:xfrm>
              <a:off x="2050622" y="254572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23" name="Textfeld 122">
              <a:extLst>
                <a:ext uri="{FF2B5EF4-FFF2-40B4-BE49-F238E27FC236}">
                  <a16:creationId xmlns:a16="http://schemas.microsoft.com/office/drawing/2014/main" id="{2927ECA8-2DF2-E03C-9E54-361128BD5B57}"/>
                </a:ext>
              </a:extLst>
            </p:cNvPr>
            <p:cNvSpPr txBox="1"/>
            <p:nvPr/>
          </p:nvSpPr>
          <p:spPr>
            <a:xfrm>
              <a:off x="3371758" y="254572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24" name="Textfeld 123">
              <a:extLst>
                <a:ext uri="{FF2B5EF4-FFF2-40B4-BE49-F238E27FC236}">
                  <a16:creationId xmlns:a16="http://schemas.microsoft.com/office/drawing/2014/main" id="{35F6BA74-8F40-67C5-B678-AA809C70EF4D}"/>
                </a:ext>
              </a:extLst>
            </p:cNvPr>
            <p:cNvSpPr txBox="1"/>
            <p:nvPr/>
          </p:nvSpPr>
          <p:spPr>
            <a:xfrm>
              <a:off x="4700937" y="254344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25" name="Textfeld 124">
              <a:extLst>
                <a:ext uri="{FF2B5EF4-FFF2-40B4-BE49-F238E27FC236}">
                  <a16:creationId xmlns:a16="http://schemas.microsoft.com/office/drawing/2014/main" id="{D887A7DE-5D1C-C9F9-B37D-F59664F4E2A0}"/>
                </a:ext>
              </a:extLst>
            </p:cNvPr>
            <p:cNvSpPr txBox="1"/>
            <p:nvPr/>
          </p:nvSpPr>
          <p:spPr>
            <a:xfrm>
              <a:off x="1604400" y="2759122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26" name="Textfeld 125">
              <a:extLst>
                <a:ext uri="{FF2B5EF4-FFF2-40B4-BE49-F238E27FC236}">
                  <a16:creationId xmlns:a16="http://schemas.microsoft.com/office/drawing/2014/main" id="{87DDE29E-CFD8-1CE2-90B8-16485A91DECF}"/>
                </a:ext>
              </a:extLst>
            </p:cNvPr>
            <p:cNvSpPr txBox="1"/>
            <p:nvPr/>
          </p:nvSpPr>
          <p:spPr>
            <a:xfrm>
              <a:off x="3015745" y="2759121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27" name="Textfeld 126">
              <a:extLst>
                <a:ext uri="{FF2B5EF4-FFF2-40B4-BE49-F238E27FC236}">
                  <a16:creationId xmlns:a16="http://schemas.microsoft.com/office/drawing/2014/main" id="{F8A9B67D-1068-10C7-36DF-451E1472478F}"/>
                </a:ext>
              </a:extLst>
            </p:cNvPr>
            <p:cNvSpPr txBox="1"/>
            <p:nvPr/>
          </p:nvSpPr>
          <p:spPr>
            <a:xfrm>
              <a:off x="4376018" y="2759120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</p:grpSp>
      <p:grpSp>
        <p:nvGrpSpPr>
          <p:cNvPr id="183" name="Gruppieren 182">
            <a:extLst>
              <a:ext uri="{FF2B5EF4-FFF2-40B4-BE49-F238E27FC236}">
                <a16:creationId xmlns:a16="http://schemas.microsoft.com/office/drawing/2014/main" id="{FDB4B94F-BC2C-E23F-EFD3-22BACD9EAC22}"/>
              </a:ext>
            </a:extLst>
          </p:cNvPr>
          <p:cNvGrpSpPr/>
          <p:nvPr/>
        </p:nvGrpSpPr>
        <p:grpSpPr>
          <a:xfrm>
            <a:off x="452526" y="3429040"/>
            <a:ext cx="5400000" cy="2699999"/>
            <a:chOff x="881265" y="474991"/>
            <a:chExt cx="5400000" cy="2699999"/>
          </a:xfrm>
        </p:grpSpPr>
        <p:pic>
          <p:nvPicPr>
            <p:cNvPr id="184" name="Grafik 183" descr="Ein Bild, das Schwarz, Dunkelheit enthält.&#10;&#10;Automatisch generierte Beschreibung">
              <a:extLst>
                <a:ext uri="{FF2B5EF4-FFF2-40B4-BE49-F238E27FC236}">
                  <a16:creationId xmlns:a16="http://schemas.microsoft.com/office/drawing/2014/main" id="{1FFAF088-1DC0-EC3B-365E-0AB31AFF8C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265" y="474991"/>
              <a:ext cx="5400000" cy="2699999"/>
            </a:xfrm>
            <a:prstGeom prst="rect">
              <a:avLst/>
            </a:prstGeom>
          </p:spPr>
        </p:pic>
        <p:cxnSp>
          <p:nvCxnSpPr>
            <p:cNvPr id="185" name="Gerader Verbinder 184">
              <a:extLst>
                <a:ext uri="{FF2B5EF4-FFF2-40B4-BE49-F238E27FC236}">
                  <a16:creationId xmlns:a16="http://schemas.microsoft.com/office/drawing/2014/main" id="{1FA8CF1E-80AC-2961-163B-6CE46AD89560}"/>
                </a:ext>
              </a:extLst>
            </p:cNvPr>
            <p:cNvCxnSpPr>
              <a:cxnSpLocks/>
            </p:cNvCxnSpPr>
            <p:nvPr/>
          </p:nvCxnSpPr>
          <p:spPr>
            <a:xfrm>
              <a:off x="2405380" y="1971376"/>
              <a:ext cx="5150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Textfeld 185">
              <a:extLst>
                <a:ext uri="{FF2B5EF4-FFF2-40B4-BE49-F238E27FC236}">
                  <a16:creationId xmlns:a16="http://schemas.microsoft.com/office/drawing/2014/main" id="{A64D2156-157D-BD1F-C484-C2AD5BE551D9}"/>
                </a:ext>
              </a:extLst>
            </p:cNvPr>
            <p:cNvSpPr txBox="1"/>
            <p:nvPr/>
          </p:nvSpPr>
          <p:spPr>
            <a:xfrm>
              <a:off x="1473491" y="1725855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87" name="Textfeld 186">
              <a:extLst>
                <a:ext uri="{FF2B5EF4-FFF2-40B4-BE49-F238E27FC236}">
                  <a16:creationId xmlns:a16="http://schemas.microsoft.com/office/drawing/2014/main" id="{075854C4-BE43-6F31-4109-FF7DB6D3F6C5}"/>
                </a:ext>
              </a:extLst>
            </p:cNvPr>
            <p:cNvSpPr txBox="1"/>
            <p:nvPr/>
          </p:nvSpPr>
          <p:spPr>
            <a:xfrm>
              <a:off x="1056505" y="1263268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88" name="Textfeld 187">
              <a:extLst>
                <a:ext uri="{FF2B5EF4-FFF2-40B4-BE49-F238E27FC236}">
                  <a16:creationId xmlns:a16="http://schemas.microsoft.com/office/drawing/2014/main" id="{96F57044-2011-2241-413D-EE495BDF6D0F}"/>
                </a:ext>
              </a:extLst>
            </p:cNvPr>
            <p:cNvSpPr txBox="1"/>
            <p:nvPr/>
          </p:nvSpPr>
          <p:spPr>
            <a:xfrm>
              <a:off x="2513446" y="1732942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89" name="Textfeld 188">
              <a:extLst>
                <a:ext uri="{FF2B5EF4-FFF2-40B4-BE49-F238E27FC236}">
                  <a16:creationId xmlns:a16="http://schemas.microsoft.com/office/drawing/2014/main" id="{6DEE8B8E-1AFF-B2C2-DB05-652388B3BDF4}"/>
                </a:ext>
              </a:extLst>
            </p:cNvPr>
            <p:cNvSpPr txBox="1"/>
            <p:nvPr/>
          </p:nvSpPr>
          <p:spPr>
            <a:xfrm>
              <a:off x="2340871" y="158735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90" name="Textfeld 189">
              <a:extLst>
                <a:ext uri="{FF2B5EF4-FFF2-40B4-BE49-F238E27FC236}">
                  <a16:creationId xmlns:a16="http://schemas.microsoft.com/office/drawing/2014/main" id="{C0880186-485E-89C4-FF2A-5F00448628DA}"/>
                </a:ext>
              </a:extLst>
            </p:cNvPr>
            <p:cNvSpPr txBox="1"/>
            <p:nvPr/>
          </p:nvSpPr>
          <p:spPr>
            <a:xfrm>
              <a:off x="3060112" y="1158138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c</a:t>
              </a:r>
            </a:p>
          </p:txBody>
        </p:sp>
        <p:sp>
          <p:nvSpPr>
            <p:cNvPr id="191" name="Textfeld 190">
              <a:extLst>
                <a:ext uri="{FF2B5EF4-FFF2-40B4-BE49-F238E27FC236}">
                  <a16:creationId xmlns:a16="http://schemas.microsoft.com/office/drawing/2014/main" id="{DC8A5264-B99E-A6EE-8108-8102D6C9741E}"/>
                </a:ext>
              </a:extLst>
            </p:cNvPr>
            <p:cNvSpPr txBox="1"/>
            <p:nvPr/>
          </p:nvSpPr>
          <p:spPr>
            <a:xfrm>
              <a:off x="3581736" y="1725853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c</a:t>
              </a:r>
            </a:p>
          </p:txBody>
        </p:sp>
        <p:sp>
          <p:nvSpPr>
            <p:cNvPr id="192" name="Textfeld 191">
              <a:extLst>
                <a:ext uri="{FF2B5EF4-FFF2-40B4-BE49-F238E27FC236}">
                  <a16:creationId xmlns:a16="http://schemas.microsoft.com/office/drawing/2014/main" id="{0E157760-E0EA-3E58-1EC9-8A50543F4DDE}"/>
                </a:ext>
              </a:extLst>
            </p:cNvPr>
            <p:cNvSpPr txBox="1"/>
            <p:nvPr/>
          </p:nvSpPr>
          <p:spPr>
            <a:xfrm>
              <a:off x="4998697" y="1254185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93" name="Textfeld 192">
              <a:extLst>
                <a:ext uri="{FF2B5EF4-FFF2-40B4-BE49-F238E27FC236}">
                  <a16:creationId xmlns:a16="http://schemas.microsoft.com/office/drawing/2014/main" id="{E16E074D-7780-5CC2-5F56-03892EC17512}"/>
                </a:ext>
              </a:extLst>
            </p:cNvPr>
            <p:cNvSpPr txBox="1"/>
            <p:nvPr/>
          </p:nvSpPr>
          <p:spPr>
            <a:xfrm>
              <a:off x="4519718" y="142187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94" name="Textfeld 193">
              <a:extLst>
                <a:ext uri="{FF2B5EF4-FFF2-40B4-BE49-F238E27FC236}">
                  <a16:creationId xmlns:a16="http://schemas.microsoft.com/office/drawing/2014/main" id="{506920E0-BDDA-E0A2-525E-E9EAF3DBF663}"/>
                </a:ext>
              </a:extLst>
            </p:cNvPr>
            <p:cNvSpPr txBox="1"/>
            <p:nvPr/>
          </p:nvSpPr>
          <p:spPr>
            <a:xfrm>
              <a:off x="5532388" y="1588771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195" name="Textfeld 194">
              <a:extLst>
                <a:ext uri="{FF2B5EF4-FFF2-40B4-BE49-F238E27FC236}">
                  <a16:creationId xmlns:a16="http://schemas.microsoft.com/office/drawing/2014/main" id="{B9732453-A9BD-F0A5-949C-16CC42949F76}"/>
                </a:ext>
              </a:extLst>
            </p:cNvPr>
            <p:cNvSpPr txBox="1"/>
            <p:nvPr/>
          </p:nvSpPr>
          <p:spPr>
            <a:xfrm>
              <a:off x="5185027" y="174905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96" name="Textfeld 195">
              <a:extLst>
                <a:ext uri="{FF2B5EF4-FFF2-40B4-BE49-F238E27FC236}">
                  <a16:creationId xmlns:a16="http://schemas.microsoft.com/office/drawing/2014/main" id="{497AD62B-4957-0085-C340-2D6A781EBFB3}"/>
                </a:ext>
              </a:extLst>
            </p:cNvPr>
            <p:cNvSpPr txBox="1"/>
            <p:nvPr/>
          </p:nvSpPr>
          <p:spPr>
            <a:xfrm>
              <a:off x="1379405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97" name="Textfeld 196">
              <a:extLst>
                <a:ext uri="{FF2B5EF4-FFF2-40B4-BE49-F238E27FC236}">
                  <a16:creationId xmlns:a16="http://schemas.microsoft.com/office/drawing/2014/main" id="{9CBB8B7F-14E0-B7FF-92E1-B5B723F3C791}"/>
                </a:ext>
              </a:extLst>
            </p:cNvPr>
            <p:cNvSpPr txBox="1"/>
            <p:nvPr/>
          </p:nvSpPr>
          <p:spPr>
            <a:xfrm>
              <a:off x="2804013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98" name="Textfeld 197">
              <a:extLst>
                <a:ext uri="{FF2B5EF4-FFF2-40B4-BE49-F238E27FC236}">
                  <a16:creationId xmlns:a16="http://schemas.microsoft.com/office/drawing/2014/main" id="{F2455FB3-C9EF-3393-F9CE-8B15C3BEE0AD}"/>
                </a:ext>
              </a:extLst>
            </p:cNvPr>
            <p:cNvSpPr txBox="1"/>
            <p:nvPr/>
          </p:nvSpPr>
          <p:spPr>
            <a:xfrm>
              <a:off x="4228621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199" name="Textfeld 198">
              <a:extLst>
                <a:ext uri="{FF2B5EF4-FFF2-40B4-BE49-F238E27FC236}">
                  <a16:creationId xmlns:a16="http://schemas.microsoft.com/office/drawing/2014/main" id="{43B96DBA-05E8-4B04-8296-1B51B1ECBB9F}"/>
                </a:ext>
              </a:extLst>
            </p:cNvPr>
            <p:cNvSpPr txBox="1"/>
            <p:nvPr/>
          </p:nvSpPr>
          <p:spPr>
            <a:xfrm>
              <a:off x="1029008" y="2379346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00" name="Textfeld 199">
              <a:extLst>
                <a:ext uri="{FF2B5EF4-FFF2-40B4-BE49-F238E27FC236}">
                  <a16:creationId xmlns:a16="http://schemas.microsoft.com/office/drawing/2014/main" id="{7C4474EC-70DF-E2D1-A84E-E67054916EAF}"/>
                </a:ext>
              </a:extLst>
            </p:cNvPr>
            <p:cNvSpPr txBox="1"/>
            <p:nvPr/>
          </p:nvSpPr>
          <p:spPr>
            <a:xfrm>
              <a:off x="2389049" y="240722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01" name="Textfeld 200">
              <a:extLst>
                <a:ext uri="{FF2B5EF4-FFF2-40B4-BE49-F238E27FC236}">
                  <a16:creationId xmlns:a16="http://schemas.microsoft.com/office/drawing/2014/main" id="{169863ED-63B2-99D9-B705-AB98F30FBA02}"/>
                </a:ext>
              </a:extLst>
            </p:cNvPr>
            <p:cNvSpPr txBox="1"/>
            <p:nvPr/>
          </p:nvSpPr>
          <p:spPr>
            <a:xfrm>
              <a:off x="3716549" y="240722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02" name="Textfeld 201">
              <a:extLst>
                <a:ext uri="{FF2B5EF4-FFF2-40B4-BE49-F238E27FC236}">
                  <a16:creationId xmlns:a16="http://schemas.microsoft.com/office/drawing/2014/main" id="{8E327B0E-8FC0-A985-3C79-B24940554A73}"/>
                </a:ext>
              </a:extLst>
            </p:cNvPr>
            <p:cNvSpPr txBox="1"/>
            <p:nvPr/>
          </p:nvSpPr>
          <p:spPr>
            <a:xfrm>
              <a:off x="2050622" y="254572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03" name="Textfeld 202">
              <a:extLst>
                <a:ext uri="{FF2B5EF4-FFF2-40B4-BE49-F238E27FC236}">
                  <a16:creationId xmlns:a16="http://schemas.microsoft.com/office/drawing/2014/main" id="{C8D3F179-8C34-EA18-DEA0-8A6539709CF3}"/>
                </a:ext>
              </a:extLst>
            </p:cNvPr>
            <p:cNvSpPr txBox="1"/>
            <p:nvPr/>
          </p:nvSpPr>
          <p:spPr>
            <a:xfrm>
              <a:off x="3371758" y="254572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04" name="Textfeld 203">
              <a:extLst>
                <a:ext uri="{FF2B5EF4-FFF2-40B4-BE49-F238E27FC236}">
                  <a16:creationId xmlns:a16="http://schemas.microsoft.com/office/drawing/2014/main" id="{374ACF39-70B5-292E-E062-68FA6C8E726A}"/>
                </a:ext>
              </a:extLst>
            </p:cNvPr>
            <p:cNvSpPr txBox="1"/>
            <p:nvPr/>
          </p:nvSpPr>
          <p:spPr>
            <a:xfrm>
              <a:off x="4700937" y="254344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05" name="Textfeld 204">
              <a:extLst>
                <a:ext uri="{FF2B5EF4-FFF2-40B4-BE49-F238E27FC236}">
                  <a16:creationId xmlns:a16="http://schemas.microsoft.com/office/drawing/2014/main" id="{FE49F84B-DF51-484F-3DEC-B9A3FDEDF148}"/>
                </a:ext>
              </a:extLst>
            </p:cNvPr>
            <p:cNvSpPr txBox="1"/>
            <p:nvPr/>
          </p:nvSpPr>
          <p:spPr>
            <a:xfrm>
              <a:off x="1604400" y="2759122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06" name="Textfeld 205">
              <a:extLst>
                <a:ext uri="{FF2B5EF4-FFF2-40B4-BE49-F238E27FC236}">
                  <a16:creationId xmlns:a16="http://schemas.microsoft.com/office/drawing/2014/main" id="{CDF310D3-CBC7-BB02-58EA-637CFCB839A3}"/>
                </a:ext>
              </a:extLst>
            </p:cNvPr>
            <p:cNvSpPr txBox="1"/>
            <p:nvPr/>
          </p:nvSpPr>
          <p:spPr>
            <a:xfrm>
              <a:off x="3015745" y="2759121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07" name="Textfeld 206">
              <a:extLst>
                <a:ext uri="{FF2B5EF4-FFF2-40B4-BE49-F238E27FC236}">
                  <a16:creationId xmlns:a16="http://schemas.microsoft.com/office/drawing/2014/main" id="{60ABFFC1-F30A-8B1E-8664-99988ACEF9D4}"/>
                </a:ext>
              </a:extLst>
            </p:cNvPr>
            <p:cNvSpPr txBox="1"/>
            <p:nvPr/>
          </p:nvSpPr>
          <p:spPr>
            <a:xfrm>
              <a:off x="4376018" y="2759120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</p:grpSp>
      <p:grpSp>
        <p:nvGrpSpPr>
          <p:cNvPr id="208" name="Gruppieren 207">
            <a:extLst>
              <a:ext uri="{FF2B5EF4-FFF2-40B4-BE49-F238E27FC236}">
                <a16:creationId xmlns:a16="http://schemas.microsoft.com/office/drawing/2014/main" id="{1B462423-5EE0-9AFB-902C-60EBFAE1D7E8}"/>
              </a:ext>
            </a:extLst>
          </p:cNvPr>
          <p:cNvGrpSpPr/>
          <p:nvPr/>
        </p:nvGrpSpPr>
        <p:grpSpPr>
          <a:xfrm>
            <a:off x="452526" y="6541534"/>
            <a:ext cx="5400000" cy="2699999"/>
            <a:chOff x="881265" y="474991"/>
            <a:chExt cx="5400000" cy="2699999"/>
          </a:xfrm>
        </p:grpSpPr>
        <p:pic>
          <p:nvPicPr>
            <p:cNvPr id="209" name="Grafik 208" descr="Ein Bild, das Schwarz, Dunkelheit enthält.&#10;&#10;Automatisch generierte Beschreibung">
              <a:extLst>
                <a:ext uri="{FF2B5EF4-FFF2-40B4-BE49-F238E27FC236}">
                  <a16:creationId xmlns:a16="http://schemas.microsoft.com/office/drawing/2014/main" id="{25B5716D-E8F1-D05A-54DE-BB5435F8C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265" y="474991"/>
              <a:ext cx="5400000" cy="2699999"/>
            </a:xfrm>
            <a:prstGeom prst="rect">
              <a:avLst/>
            </a:prstGeom>
          </p:spPr>
        </p:pic>
        <p:cxnSp>
          <p:nvCxnSpPr>
            <p:cNvPr id="210" name="Gerader Verbinder 209">
              <a:extLst>
                <a:ext uri="{FF2B5EF4-FFF2-40B4-BE49-F238E27FC236}">
                  <a16:creationId xmlns:a16="http://schemas.microsoft.com/office/drawing/2014/main" id="{B7FC722B-FF5A-00A7-F3F4-8AAAAB6FA874}"/>
                </a:ext>
              </a:extLst>
            </p:cNvPr>
            <p:cNvCxnSpPr>
              <a:cxnSpLocks/>
            </p:cNvCxnSpPr>
            <p:nvPr/>
          </p:nvCxnSpPr>
          <p:spPr>
            <a:xfrm>
              <a:off x="2405380" y="1971376"/>
              <a:ext cx="5150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Textfeld 210">
              <a:extLst>
                <a:ext uri="{FF2B5EF4-FFF2-40B4-BE49-F238E27FC236}">
                  <a16:creationId xmlns:a16="http://schemas.microsoft.com/office/drawing/2014/main" id="{22D0E69F-9D37-9414-4CD0-84BF607D464C}"/>
                </a:ext>
              </a:extLst>
            </p:cNvPr>
            <p:cNvSpPr txBox="1"/>
            <p:nvPr/>
          </p:nvSpPr>
          <p:spPr>
            <a:xfrm>
              <a:off x="1473491" y="1725855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12" name="Textfeld 211">
              <a:extLst>
                <a:ext uri="{FF2B5EF4-FFF2-40B4-BE49-F238E27FC236}">
                  <a16:creationId xmlns:a16="http://schemas.microsoft.com/office/drawing/2014/main" id="{FBB23DE9-CFD9-6615-5DA7-A32F5A3AEE8E}"/>
                </a:ext>
              </a:extLst>
            </p:cNvPr>
            <p:cNvSpPr txBox="1"/>
            <p:nvPr/>
          </p:nvSpPr>
          <p:spPr>
            <a:xfrm>
              <a:off x="1056505" y="1263268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13" name="Textfeld 212">
              <a:extLst>
                <a:ext uri="{FF2B5EF4-FFF2-40B4-BE49-F238E27FC236}">
                  <a16:creationId xmlns:a16="http://schemas.microsoft.com/office/drawing/2014/main" id="{5AB94D3D-1D1E-7668-EBC9-AE30E4FCBFAC}"/>
                </a:ext>
              </a:extLst>
            </p:cNvPr>
            <p:cNvSpPr txBox="1"/>
            <p:nvPr/>
          </p:nvSpPr>
          <p:spPr>
            <a:xfrm>
              <a:off x="2513446" y="1732942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14" name="Textfeld 213">
              <a:extLst>
                <a:ext uri="{FF2B5EF4-FFF2-40B4-BE49-F238E27FC236}">
                  <a16:creationId xmlns:a16="http://schemas.microsoft.com/office/drawing/2014/main" id="{34BFA59F-485E-628D-DC47-F71CA415581D}"/>
                </a:ext>
              </a:extLst>
            </p:cNvPr>
            <p:cNvSpPr txBox="1"/>
            <p:nvPr/>
          </p:nvSpPr>
          <p:spPr>
            <a:xfrm>
              <a:off x="2340871" y="158735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15" name="Textfeld 214">
              <a:extLst>
                <a:ext uri="{FF2B5EF4-FFF2-40B4-BE49-F238E27FC236}">
                  <a16:creationId xmlns:a16="http://schemas.microsoft.com/office/drawing/2014/main" id="{FE935A4C-16C3-17E2-FE44-40711A8B0BB3}"/>
                </a:ext>
              </a:extLst>
            </p:cNvPr>
            <p:cNvSpPr txBox="1"/>
            <p:nvPr/>
          </p:nvSpPr>
          <p:spPr>
            <a:xfrm>
              <a:off x="3060112" y="1158138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c</a:t>
              </a:r>
            </a:p>
          </p:txBody>
        </p:sp>
        <p:sp>
          <p:nvSpPr>
            <p:cNvPr id="216" name="Textfeld 215">
              <a:extLst>
                <a:ext uri="{FF2B5EF4-FFF2-40B4-BE49-F238E27FC236}">
                  <a16:creationId xmlns:a16="http://schemas.microsoft.com/office/drawing/2014/main" id="{D86B1283-7617-010A-73A2-ED6581FA8452}"/>
                </a:ext>
              </a:extLst>
            </p:cNvPr>
            <p:cNvSpPr txBox="1"/>
            <p:nvPr/>
          </p:nvSpPr>
          <p:spPr>
            <a:xfrm>
              <a:off x="3581736" y="1725853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c</a:t>
              </a:r>
            </a:p>
          </p:txBody>
        </p:sp>
        <p:sp>
          <p:nvSpPr>
            <p:cNvPr id="217" name="Textfeld 216">
              <a:extLst>
                <a:ext uri="{FF2B5EF4-FFF2-40B4-BE49-F238E27FC236}">
                  <a16:creationId xmlns:a16="http://schemas.microsoft.com/office/drawing/2014/main" id="{88E4CEE2-7223-62BC-A379-571346E045A7}"/>
                </a:ext>
              </a:extLst>
            </p:cNvPr>
            <p:cNvSpPr txBox="1"/>
            <p:nvPr/>
          </p:nvSpPr>
          <p:spPr>
            <a:xfrm>
              <a:off x="4998697" y="1254185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18" name="Textfeld 217">
              <a:extLst>
                <a:ext uri="{FF2B5EF4-FFF2-40B4-BE49-F238E27FC236}">
                  <a16:creationId xmlns:a16="http://schemas.microsoft.com/office/drawing/2014/main" id="{EFA652CC-FD57-E24D-6D59-A7D22A439346}"/>
                </a:ext>
              </a:extLst>
            </p:cNvPr>
            <p:cNvSpPr txBox="1"/>
            <p:nvPr/>
          </p:nvSpPr>
          <p:spPr>
            <a:xfrm>
              <a:off x="4519718" y="142187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19" name="Textfeld 218">
              <a:extLst>
                <a:ext uri="{FF2B5EF4-FFF2-40B4-BE49-F238E27FC236}">
                  <a16:creationId xmlns:a16="http://schemas.microsoft.com/office/drawing/2014/main" id="{AC1CBE3B-D1D1-195F-ADD2-00AF9A927563}"/>
                </a:ext>
              </a:extLst>
            </p:cNvPr>
            <p:cNvSpPr txBox="1"/>
            <p:nvPr/>
          </p:nvSpPr>
          <p:spPr>
            <a:xfrm>
              <a:off x="5532388" y="1588771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20" name="Textfeld 219">
              <a:extLst>
                <a:ext uri="{FF2B5EF4-FFF2-40B4-BE49-F238E27FC236}">
                  <a16:creationId xmlns:a16="http://schemas.microsoft.com/office/drawing/2014/main" id="{557FB121-DF53-DFB6-B2CD-545097B22204}"/>
                </a:ext>
              </a:extLst>
            </p:cNvPr>
            <p:cNvSpPr txBox="1"/>
            <p:nvPr/>
          </p:nvSpPr>
          <p:spPr>
            <a:xfrm>
              <a:off x="5185027" y="174905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21" name="Textfeld 220">
              <a:extLst>
                <a:ext uri="{FF2B5EF4-FFF2-40B4-BE49-F238E27FC236}">
                  <a16:creationId xmlns:a16="http://schemas.microsoft.com/office/drawing/2014/main" id="{A08DE880-9938-89CB-60AF-BCED72C2AFC3}"/>
                </a:ext>
              </a:extLst>
            </p:cNvPr>
            <p:cNvSpPr txBox="1"/>
            <p:nvPr/>
          </p:nvSpPr>
          <p:spPr>
            <a:xfrm>
              <a:off x="1379405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22" name="Textfeld 221">
              <a:extLst>
                <a:ext uri="{FF2B5EF4-FFF2-40B4-BE49-F238E27FC236}">
                  <a16:creationId xmlns:a16="http://schemas.microsoft.com/office/drawing/2014/main" id="{EEF4A25B-8824-DA59-C9DF-65BC587C5F5A}"/>
                </a:ext>
              </a:extLst>
            </p:cNvPr>
            <p:cNvSpPr txBox="1"/>
            <p:nvPr/>
          </p:nvSpPr>
          <p:spPr>
            <a:xfrm>
              <a:off x="2804013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23" name="Textfeld 222">
              <a:extLst>
                <a:ext uri="{FF2B5EF4-FFF2-40B4-BE49-F238E27FC236}">
                  <a16:creationId xmlns:a16="http://schemas.microsoft.com/office/drawing/2014/main" id="{5F080EBE-879B-25E6-4330-D58DCB260D48}"/>
                </a:ext>
              </a:extLst>
            </p:cNvPr>
            <p:cNvSpPr txBox="1"/>
            <p:nvPr/>
          </p:nvSpPr>
          <p:spPr>
            <a:xfrm>
              <a:off x="4228621" y="2240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24" name="Textfeld 223">
              <a:extLst>
                <a:ext uri="{FF2B5EF4-FFF2-40B4-BE49-F238E27FC236}">
                  <a16:creationId xmlns:a16="http://schemas.microsoft.com/office/drawing/2014/main" id="{0C59DE85-6A8B-B10A-4386-ACCAF5974CA0}"/>
                </a:ext>
              </a:extLst>
            </p:cNvPr>
            <p:cNvSpPr txBox="1"/>
            <p:nvPr/>
          </p:nvSpPr>
          <p:spPr>
            <a:xfrm>
              <a:off x="1029008" y="2379346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25" name="Textfeld 224">
              <a:extLst>
                <a:ext uri="{FF2B5EF4-FFF2-40B4-BE49-F238E27FC236}">
                  <a16:creationId xmlns:a16="http://schemas.microsoft.com/office/drawing/2014/main" id="{3E557D93-5144-4DCB-7699-F34BFD57E417}"/>
                </a:ext>
              </a:extLst>
            </p:cNvPr>
            <p:cNvSpPr txBox="1"/>
            <p:nvPr/>
          </p:nvSpPr>
          <p:spPr>
            <a:xfrm>
              <a:off x="2389049" y="240722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26" name="Textfeld 225">
              <a:extLst>
                <a:ext uri="{FF2B5EF4-FFF2-40B4-BE49-F238E27FC236}">
                  <a16:creationId xmlns:a16="http://schemas.microsoft.com/office/drawing/2014/main" id="{4D3317AE-43BF-3E12-F1E4-0E785BC2DD8C}"/>
                </a:ext>
              </a:extLst>
            </p:cNvPr>
            <p:cNvSpPr txBox="1"/>
            <p:nvPr/>
          </p:nvSpPr>
          <p:spPr>
            <a:xfrm>
              <a:off x="3716549" y="240722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27" name="Textfeld 226">
              <a:extLst>
                <a:ext uri="{FF2B5EF4-FFF2-40B4-BE49-F238E27FC236}">
                  <a16:creationId xmlns:a16="http://schemas.microsoft.com/office/drawing/2014/main" id="{353444C9-056C-431B-0091-7B61CC1227CA}"/>
                </a:ext>
              </a:extLst>
            </p:cNvPr>
            <p:cNvSpPr txBox="1"/>
            <p:nvPr/>
          </p:nvSpPr>
          <p:spPr>
            <a:xfrm>
              <a:off x="2050622" y="254572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28" name="Textfeld 227">
              <a:extLst>
                <a:ext uri="{FF2B5EF4-FFF2-40B4-BE49-F238E27FC236}">
                  <a16:creationId xmlns:a16="http://schemas.microsoft.com/office/drawing/2014/main" id="{9F164F89-124E-0D05-A983-C2FC65598852}"/>
                </a:ext>
              </a:extLst>
            </p:cNvPr>
            <p:cNvSpPr txBox="1"/>
            <p:nvPr/>
          </p:nvSpPr>
          <p:spPr>
            <a:xfrm>
              <a:off x="3371758" y="2545723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29" name="Textfeld 228">
              <a:extLst>
                <a:ext uri="{FF2B5EF4-FFF2-40B4-BE49-F238E27FC236}">
                  <a16:creationId xmlns:a16="http://schemas.microsoft.com/office/drawing/2014/main" id="{468668AF-1BF6-A8C2-F5F7-200896B3FEEA}"/>
                </a:ext>
              </a:extLst>
            </p:cNvPr>
            <p:cNvSpPr txBox="1"/>
            <p:nvPr/>
          </p:nvSpPr>
          <p:spPr>
            <a:xfrm>
              <a:off x="4700937" y="2543444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a</a:t>
              </a:r>
            </a:p>
          </p:txBody>
        </p:sp>
        <p:sp>
          <p:nvSpPr>
            <p:cNvPr id="230" name="Textfeld 229">
              <a:extLst>
                <a:ext uri="{FF2B5EF4-FFF2-40B4-BE49-F238E27FC236}">
                  <a16:creationId xmlns:a16="http://schemas.microsoft.com/office/drawing/2014/main" id="{0562FD7D-DFD4-51C7-3DD0-A9F77854C8EF}"/>
                </a:ext>
              </a:extLst>
            </p:cNvPr>
            <p:cNvSpPr txBox="1"/>
            <p:nvPr/>
          </p:nvSpPr>
          <p:spPr>
            <a:xfrm>
              <a:off x="1604400" y="2759122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31" name="Textfeld 230">
              <a:extLst>
                <a:ext uri="{FF2B5EF4-FFF2-40B4-BE49-F238E27FC236}">
                  <a16:creationId xmlns:a16="http://schemas.microsoft.com/office/drawing/2014/main" id="{18FEBACC-166F-3877-F709-6D15D553E205}"/>
                </a:ext>
              </a:extLst>
            </p:cNvPr>
            <p:cNvSpPr txBox="1"/>
            <p:nvPr/>
          </p:nvSpPr>
          <p:spPr>
            <a:xfrm>
              <a:off x="3015745" y="2759121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  <p:sp>
          <p:nvSpPr>
            <p:cNvPr id="232" name="Textfeld 231">
              <a:extLst>
                <a:ext uri="{FF2B5EF4-FFF2-40B4-BE49-F238E27FC236}">
                  <a16:creationId xmlns:a16="http://schemas.microsoft.com/office/drawing/2014/main" id="{DC03E508-80E6-3D4B-6655-86917DA431E0}"/>
                </a:ext>
              </a:extLst>
            </p:cNvPr>
            <p:cNvSpPr txBox="1"/>
            <p:nvPr/>
          </p:nvSpPr>
          <p:spPr>
            <a:xfrm>
              <a:off x="4376018" y="2759120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7659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007F0D9-A52C-C37E-E409-1A284A261411}"/>
              </a:ext>
            </a:extLst>
          </p:cNvPr>
          <p:cNvSpPr txBox="1"/>
          <p:nvPr/>
        </p:nvSpPr>
        <p:spPr>
          <a:xfrm>
            <a:off x="248093" y="204154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rgbClr val="FF4343"/>
                </a:solidFill>
                <a:latin typeface="Raleway" pitchFamily="2" charset="0"/>
              </a:rPr>
              <a:t>Lehrerhinweise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5B8081E-0666-EB00-5DF6-86A3F22A1CFA}"/>
              </a:ext>
            </a:extLst>
          </p:cNvPr>
          <p:cNvSpPr txBox="1"/>
          <p:nvPr/>
        </p:nvSpPr>
        <p:spPr>
          <a:xfrm>
            <a:off x="248093" y="1355119"/>
            <a:ext cx="5102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Eine Lösung mit Erklärungen befindet sich hier:</a:t>
            </a:r>
          </a:p>
          <a:p>
            <a:r>
              <a:rPr lang="de-DE" sz="1200" dirty="0">
                <a:solidFill>
                  <a:srgbClr val="7030A0"/>
                </a:solidFill>
                <a:latin typeface="Raleway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https://mathetoolbar.de/regeln/satz-des-pythagoras-beweis.html</a:t>
            </a:r>
            <a:endParaRPr lang="de-DE" sz="1200" dirty="0">
              <a:solidFill>
                <a:srgbClr val="7030A0"/>
              </a:solidFill>
              <a:latin typeface="Raleway" pitchFamily="2" charset="0"/>
            </a:endParaRPr>
          </a:p>
          <a:p>
            <a:endParaRPr lang="de-DE" sz="1200" dirty="0">
              <a:latin typeface="Raleway" pitchFamily="2" charset="0"/>
            </a:endParaRPr>
          </a:p>
        </p:txBody>
      </p:sp>
      <p:pic>
        <p:nvPicPr>
          <p:cNvPr id="1026" name="Picture 2" descr="QR Code">
            <a:extLst>
              <a:ext uri="{FF2B5EF4-FFF2-40B4-BE49-F238E27FC236}">
                <a16:creationId xmlns:a16="http://schemas.microsoft.com/office/drawing/2014/main" id="{509EC0C0-5330-43FD-7146-D08FD4BDA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680" y="1237261"/>
            <a:ext cx="1022103" cy="102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B898FCC-E75E-78AA-6AD5-BC1873B397C5}"/>
              </a:ext>
            </a:extLst>
          </p:cNvPr>
          <p:cNvSpPr txBox="1"/>
          <p:nvPr/>
        </p:nvSpPr>
        <p:spPr>
          <a:xfrm>
            <a:off x="267369" y="2069842"/>
            <a:ext cx="5102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Weiterhin gibt es eine kleine Animation: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latin typeface="Raleway" pitchFamily="2" charset="0"/>
              </a:rPr>
              <a:t>Dynamische Quadrate, das Verhältnis von a:b lässt sich verschieben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latin typeface="Raleway" pitchFamily="2" charset="0"/>
              </a:rPr>
              <a:t>Die Vereinfachung der Gleichung (Entfernen der Dreiecke) wird visualisiert.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latin typeface="Raleway" pitchFamily="2" charset="0"/>
              </a:rPr>
              <a:t>Die Quadrate arrangieren sich am Ende am Dreieck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8BEB4BB-8C70-3377-F0EC-253B13EFC1A6}"/>
              </a:ext>
            </a:extLst>
          </p:cNvPr>
          <p:cNvSpPr txBox="1"/>
          <p:nvPr/>
        </p:nvSpPr>
        <p:spPr>
          <a:xfrm>
            <a:off x="267369" y="3421987"/>
            <a:ext cx="54457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rgbClr val="7030A0"/>
                </a:solidFill>
                <a:latin typeface="Raleway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https://mathetoolbar.de/uebungen/satz-des-pythagoras-animation.html</a:t>
            </a:r>
            <a:endParaRPr lang="de-DE" sz="1200" dirty="0">
              <a:solidFill>
                <a:srgbClr val="7030A0"/>
              </a:solidFill>
              <a:latin typeface="Raleway" pitchFamily="2" charset="0"/>
            </a:endParaRPr>
          </a:p>
          <a:p>
            <a:endParaRPr lang="de-DE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D61CD54-ED83-F0CD-36CF-C07F578EA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732" y="2325057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6B7B5E9-4524-5C39-45C5-3C642ABC3394}"/>
              </a:ext>
            </a:extLst>
          </p:cNvPr>
          <p:cNvSpPr txBox="1"/>
          <p:nvPr/>
        </p:nvSpPr>
        <p:spPr>
          <a:xfrm>
            <a:off x="248093" y="3892561"/>
            <a:ext cx="6254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Die Bilder </a:t>
            </a:r>
            <a:r>
              <a:rPr lang="de-DE" sz="1200" b="0" i="0" dirty="0">
                <a:solidFill>
                  <a:srgbClr val="616161"/>
                </a:solidFill>
                <a:effectLst/>
                <a:latin typeface="Raleway" pitchFamily="2" charset="0"/>
              </a:rPr>
              <a:t>stehen </a:t>
            </a:r>
            <a:r>
              <a:rPr lang="de-DE" sz="1200" dirty="0">
                <a:latin typeface="Raleway" pitchFamily="2" charset="0"/>
              </a:rPr>
              <a:t>dieses Arbeitsblattes sind selbst erstellt mit </a:t>
            </a:r>
            <a:r>
              <a:rPr lang="de-DE" sz="1200" dirty="0">
                <a:solidFill>
                  <a:srgbClr val="7030A0"/>
                </a:solidFill>
                <a:latin typeface="Raleway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R-Project</a:t>
            </a:r>
            <a:r>
              <a:rPr lang="de-DE" sz="1200" dirty="0">
                <a:latin typeface="Raleway" pitchFamily="2" charset="0"/>
              </a:rPr>
              <a:t>. Wie alle Bilder der Mathetoolbar stehen sie unter der Creative Commons Lizenz 4.0 CC BY-NC und dürfen somit im Unterricht frei verwendet werden.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F86AF03-E56A-D4E8-DDEF-DF11BD87FDA4}"/>
              </a:ext>
            </a:extLst>
          </p:cNvPr>
          <p:cNvGrpSpPr/>
          <p:nvPr/>
        </p:nvGrpSpPr>
        <p:grpSpPr>
          <a:xfrm>
            <a:off x="25401" y="9347200"/>
            <a:ext cx="6858000" cy="520861"/>
            <a:chOff x="25401" y="9347200"/>
            <a:chExt cx="6858000" cy="520861"/>
          </a:xfrm>
        </p:grpSpPr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C751626-20E2-2089-3BFE-15C6025F9687}"/>
                </a:ext>
              </a:extLst>
            </p:cNvPr>
            <p:cNvCxnSpPr/>
            <p:nvPr/>
          </p:nvCxnSpPr>
          <p:spPr>
            <a:xfrm>
              <a:off x="25401" y="9347200"/>
              <a:ext cx="6858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35A14D10-62E7-3FF7-C8EB-79229250197B}"/>
                </a:ext>
              </a:extLst>
            </p:cNvPr>
            <p:cNvSpPr txBox="1"/>
            <p:nvPr/>
          </p:nvSpPr>
          <p:spPr>
            <a:xfrm>
              <a:off x="844495" y="9386418"/>
              <a:ext cx="5384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Raleway" pitchFamily="2" charset="0"/>
                </a:rPr>
                <a:t>© </a:t>
              </a:r>
              <a:r>
                <a:rPr lang="de-DE" sz="1200" dirty="0">
                  <a:solidFill>
                    <a:srgbClr val="7030A0"/>
                  </a:solidFill>
                  <a:latin typeface="Raleway" pitchFamily="2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mathetoolbar.de</a:t>
              </a:r>
              <a:r>
                <a:rPr lang="de-DE" sz="1200" dirty="0">
                  <a:latin typeface="Raleway" pitchFamily="2" charset="0"/>
                </a:rPr>
                <a:t>  </a:t>
              </a:r>
            </a:p>
            <a:p>
              <a:r>
                <a:rPr lang="de-DE" sz="1200" dirty="0">
                  <a:latin typeface="Raleway" pitchFamily="2" charset="0"/>
                </a:rPr>
                <a:t>Mathetoolbar: Mathe online üben und mit interaktiven Tools präsentieren </a:t>
              </a:r>
            </a:p>
          </p:txBody>
        </p:sp>
        <p:pic>
          <p:nvPicPr>
            <p:cNvPr id="25" name="Picture 2" descr="QR Code">
              <a:extLst>
                <a:ext uri="{FF2B5EF4-FFF2-40B4-BE49-F238E27FC236}">
                  <a16:creationId xmlns:a16="http://schemas.microsoft.com/office/drawing/2014/main" id="{B41CED7D-68F7-6F91-98BB-D4DACCD058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9455" y="9452868"/>
              <a:ext cx="360000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A87876D3-A11C-6E49-D1FB-25C43C37F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86" y="9410861"/>
              <a:ext cx="457200" cy="457200"/>
            </a:xfrm>
            <a:prstGeom prst="rect">
              <a:avLst/>
            </a:prstGeom>
          </p:spPr>
        </p:pic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2F3D181E-4617-7177-0462-BF099B3D1124}"/>
              </a:ext>
            </a:extLst>
          </p:cNvPr>
          <p:cNvSpPr txBox="1"/>
          <p:nvPr/>
        </p:nvSpPr>
        <p:spPr>
          <a:xfrm>
            <a:off x="267368" y="708788"/>
            <a:ext cx="6235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aleway" pitchFamily="2" charset="0"/>
              </a:rPr>
              <a:t>Der benötigte Satz Teilflächen zum Ausschneiden finden sich auf Blatt 2 dreimal. Du brauchst somit nur eine Kopie von Blatt 2 für je 3 Schüler. </a:t>
            </a:r>
          </a:p>
        </p:txBody>
      </p:sp>
    </p:spTree>
    <p:extLst>
      <p:ext uri="{BB962C8B-B14F-4D97-AF65-F5344CB8AC3E}">
        <p14:creationId xmlns:p14="http://schemas.microsoft.com/office/powerpoint/2010/main" val="2654315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371</Words>
  <Application>Microsoft Office PowerPoint</Application>
  <PresentationFormat>A4-Papier (210 x 297 mm)</PresentationFormat>
  <Paragraphs>99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Raleway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Entdecke den Satz des Pythagoras</dc:title>
  <dc:creator>Marianne Diem</dc:creator>
  <cp:lastModifiedBy>Marianne Diem</cp:lastModifiedBy>
  <cp:revision>14</cp:revision>
  <dcterms:created xsi:type="dcterms:W3CDTF">2023-06-09T19:27:26Z</dcterms:created>
  <dcterms:modified xsi:type="dcterms:W3CDTF">2023-06-10T20:15:23Z</dcterms:modified>
</cp:coreProperties>
</file>